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8"/>
  </p:notesMasterIdLst>
  <p:sldIdLst>
    <p:sldId id="256" r:id="rId2"/>
    <p:sldId id="257" r:id="rId3"/>
    <p:sldId id="258" r:id="rId4"/>
    <p:sldId id="276" r:id="rId5"/>
    <p:sldId id="259" r:id="rId6"/>
    <p:sldId id="260" r:id="rId7"/>
    <p:sldId id="261" r:id="rId8"/>
    <p:sldId id="262" r:id="rId9"/>
    <p:sldId id="263" r:id="rId10"/>
    <p:sldId id="270" r:id="rId11"/>
    <p:sldId id="265" r:id="rId12"/>
    <p:sldId id="266" r:id="rId13"/>
    <p:sldId id="267" r:id="rId14"/>
    <p:sldId id="271" r:id="rId15"/>
    <p:sldId id="272" r:id="rId16"/>
    <p:sldId id="278" r:id="rId17"/>
    <p:sldId id="269" r:id="rId18"/>
    <p:sldId id="275" r:id="rId19"/>
    <p:sldId id="273" r:id="rId20"/>
    <p:sldId id="279" r:id="rId21"/>
    <p:sldId id="274" r:id="rId22"/>
    <p:sldId id="277" r:id="rId23"/>
    <p:sldId id="280" r:id="rId24"/>
    <p:sldId id="281" r:id="rId25"/>
    <p:sldId id="282" r:id="rId26"/>
    <p:sldId id="268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>
        <p:scale>
          <a:sx n="76" d="100"/>
          <a:sy n="76" d="100"/>
        </p:scale>
        <p:origin x="-1584" y="-4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7198C-315F-456C-9BC4-B8BB676A752F}" type="datetimeFigureOut">
              <a:rPr lang="pl-PL" smtClean="0"/>
              <a:t>2015-05-12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20168-36C2-4D78-A3AE-8EDC3AA263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0569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D87C-6399-4366-9D3A-ED61C287C34B}" type="datetimeFigureOut">
              <a:rPr lang="pl-PL" smtClean="0"/>
              <a:t>2015-05-12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AD52-B9E8-4B92-898C-D07A883AECC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D87C-6399-4366-9D3A-ED61C287C34B}" type="datetimeFigureOut">
              <a:rPr lang="pl-PL" smtClean="0"/>
              <a:t>2015-05-12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AD52-B9E8-4B92-898C-D07A883AECC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D87C-6399-4366-9D3A-ED61C287C34B}" type="datetimeFigureOut">
              <a:rPr lang="pl-PL" smtClean="0"/>
              <a:t>2015-05-12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AD52-B9E8-4B92-898C-D07A883AECC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D87C-6399-4366-9D3A-ED61C287C34B}" type="datetimeFigureOut">
              <a:rPr lang="pl-PL" smtClean="0"/>
              <a:t>2015-05-12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AD52-B9E8-4B92-898C-D07A883AECC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D87C-6399-4366-9D3A-ED61C287C34B}" type="datetimeFigureOut">
              <a:rPr lang="pl-PL" smtClean="0"/>
              <a:t>2015-05-12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AD52-B9E8-4B92-898C-D07A883AECC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D87C-6399-4366-9D3A-ED61C287C34B}" type="datetimeFigureOut">
              <a:rPr lang="pl-PL" smtClean="0"/>
              <a:t>2015-05-12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AD52-B9E8-4B92-898C-D07A883AECC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D87C-6399-4366-9D3A-ED61C287C34B}" type="datetimeFigureOut">
              <a:rPr lang="pl-PL" smtClean="0"/>
              <a:t>2015-05-12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AD52-B9E8-4B92-898C-D07A883AECC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D87C-6399-4366-9D3A-ED61C287C34B}" type="datetimeFigureOut">
              <a:rPr lang="pl-PL" smtClean="0"/>
              <a:t>2015-05-12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AD52-B9E8-4B92-898C-D07A883AECC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D87C-6399-4366-9D3A-ED61C287C34B}" type="datetimeFigureOut">
              <a:rPr lang="pl-PL" smtClean="0"/>
              <a:t>2015-05-12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AD52-B9E8-4B92-898C-D07A883AECC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D87C-6399-4366-9D3A-ED61C287C34B}" type="datetimeFigureOut">
              <a:rPr lang="pl-PL" smtClean="0"/>
              <a:t>2015-05-12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AD52-B9E8-4B92-898C-D07A883AECC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D87C-6399-4366-9D3A-ED61C287C34B}" type="datetimeFigureOut">
              <a:rPr lang="pl-PL" smtClean="0"/>
              <a:t>2015-05-12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AD52-B9E8-4B92-898C-D07A883AECC6}" type="slidenum">
              <a:rPr lang="pl-PL" smtClean="0"/>
              <a:t>‹#›</a:t>
            </a:fld>
            <a:endParaRPr lang="pl-PL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pl-PL" smtClean="0"/>
              <a:t>Kliknij ikonę, aby dodać obraz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CD87C-6399-4366-9D3A-ED61C287C34B}" type="datetimeFigureOut">
              <a:rPr lang="pl-PL" smtClean="0"/>
              <a:t>2015-05-12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6AD52-B9E8-4B92-898C-D07A883AECC6}" type="slidenum">
              <a:rPr lang="pl-PL" smtClean="0"/>
              <a:t>‹#›</a:t>
            </a:fld>
            <a:endParaRPr lang="pl-PL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71600" y="476672"/>
            <a:ext cx="7272808" cy="2304256"/>
          </a:xfrm>
        </p:spPr>
        <p:txBody>
          <a:bodyPr>
            <a:noAutofit/>
          </a:bodyPr>
          <a:lstStyle/>
          <a:p>
            <a:pPr algn="ctr"/>
            <a:r>
              <a:rPr lang="pl-PL" sz="5400" dirty="0" smtClean="0">
                <a:latin typeface="Showcard Gothic" pitchFamily="82" charset="0"/>
              </a:rPr>
              <a:t>Towarzystwo Przyjaciół Dzieci W Olecku</a:t>
            </a:r>
            <a:endParaRPr lang="pl-PL" sz="5400" dirty="0">
              <a:latin typeface="Showcard Gothic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96952"/>
            <a:ext cx="3979683" cy="329847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6115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1156" y="2828836"/>
            <a:ext cx="89816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dirty="0" smtClean="0"/>
              <a:t>Środowiskowe Ognisko Wychowawcze</a:t>
            </a:r>
          </a:p>
          <a:p>
            <a:pPr algn="ctr"/>
            <a:r>
              <a:rPr lang="pl-PL" sz="3600" dirty="0" smtClean="0"/>
              <a:t>„PUCHATEK”</a:t>
            </a:r>
            <a:endParaRPr lang="pl-PL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56591"/>
            <a:ext cx="1800200" cy="1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23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260648"/>
            <a:ext cx="9144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Głównym zadaniem </a:t>
            </a:r>
            <a:r>
              <a:rPr lang="pl-PL" dirty="0" smtClean="0"/>
              <a:t>naszego stowarzyszenia jest </a:t>
            </a:r>
          </a:p>
          <a:p>
            <a:r>
              <a:rPr lang="pl-PL" dirty="0" smtClean="0"/>
              <a:t>prowadzenie Środowiskowego Ogniska Wychowawczego „Puchatek”. </a:t>
            </a:r>
          </a:p>
          <a:p>
            <a:r>
              <a:rPr lang="pl-PL" dirty="0" smtClean="0"/>
              <a:t>Uczęszczają do niego dzieci ze </a:t>
            </a:r>
            <a:r>
              <a:rPr lang="pl-PL" dirty="0"/>
              <a:t>środowisk zagrożonych uzależnieniami </a:t>
            </a:r>
            <a:endParaRPr lang="pl-PL" dirty="0" smtClean="0"/>
          </a:p>
          <a:p>
            <a:r>
              <a:rPr lang="pl-PL" dirty="0" smtClean="0"/>
              <a:t>i </a:t>
            </a:r>
            <a:r>
              <a:rPr lang="pl-PL" dirty="0"/>
              <a:t>wykluczeniem </a:t>
            </a:r>
            <a:r>
              <a:rPr lang="pl-PL" dirty="0" smtClean="0"/>
              <a:t>społecznym. Zapewniamy dzieciom opiekę, jeden posiłek,</a:t>
            </a:r>
          </a:p>
          <a:p>
            <a:r>
              <a:rPr lang="pl-PL" dirty="0" smtClean="0"/>
              <a:t>pomagamy w nauce oraz organizujemy wiele atrakcji – wycieczki autokarowe, jak również na miejscu np. do Nadleśnictwa, Biblioteki Miejskiej. </a:t>
            </a:r>
          </a:p>
          <a:p>
            <a:r>
              <a:rPr lang="pl-PL" dirty="0" smtClean="0"/>
              <a:t>Prowadzone są zajęcia z profilaktyki uzależnień. Ściśle współpracujemy </a:t>
            </a:r>
          </a:p>
          <a:p>
            <a:r>
              <a:rPr lang="pl-PL" dirty="0" smtClean="0"/>
              <a:t>z rodzicami dzieci uczęszczających do „Puchatka”.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98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1"/>
          <a:stretch/>
        </p:blipFill>
        <p:spPr>
          <a:xfrm>
            <a:off x="0" y="2860289"/>
            <a:ext cx="9144000" cy="394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6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620688"/>
            <a:ext cx="5715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Pasowanie na „</a:t>
            </a:r>
            <a:r>
              <a:rPr lang="pl-PL" sz="2800" dirty="0" err="1" smtClean="0"/>
              <a:t>Puchatkowicza</a:t>
            </a:r>
            <a:r>
              <a:rPr lang="pl-PL" sz="2800" dirty="0" smtClean="0"/>
              <a:t>”</a:t>
            </a:r>
            <a:endParaRPr lang="pl-PL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570" y="152946"/>
            <a:ext cx="12985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0" y="1772814"/>
            <a:ext cx="8243769" cy="462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9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7504" y="1171391"/>
            <a:ext cx="8258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Okres przygotowań do tego święta w Puchatku jest bardzo pracowity.</a:t>
            </a:r>
          </a:p>
          <a:p>
            <a:r>
              <a:rPr lang="pl-PL" dirty="0" smtClean="0"/>
              <a:t>Przygotowujemy stroiki i pocztówki dla osób nas wspierających oraz </a:t>
            </a:r>
          </a:p>
          <a:p>
            <a:r>
              <a:rPr lang="pl-PL" dirty="0" smtClean="0"/>
              <a:t>organizacji z nami współpracujących.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694884" y="251356"/>
            <a:ext cx="3754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BOŻE NARODZENIE</a:t>
            </a:r>
            <a:endParaRPr lang="pl-PL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226" y="91891"/>
            <a:ext cx="12985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72" y="2094721"/>
            <a:ext cx="4427984" cy="249074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3" b="25110"/>
          <a:stretch/>
        </p:blipFill>
        <p:spPr>
          <a:xfrm>
            <a:off x="86234" y="2396836"/>
            <a:ext cx="3954903" cy="36004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2"/>
          <a:stretch/>
        </p:blipFill>
        <p:spPr>
          <a:xfrm>
            <a:off x="3923928" y="4197036"/>
            <a:ext cx="4984545" cy="266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0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8149" y="214870"/>
            <a:ext cx="7293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Jasełka</a:t>
            </a:r>
            <a:endParaRPr lang="pl-PL" dirty="0" smtClean="0"/>
          </a:p>
          <a:p>
            <a:r>
              <a:rPr lang="pl-PL" dirty="0" smtClean="0"/>
              <a:t>Corocznie przygotowujemy Jasełka na które zapraszamy rodziców i wielu innych gości.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570" y="152946"/>
            <a:ext cx="12985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71" y="3401616"/>
            <a:ext cx="6154709" cy="345638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8" b="21431"/>
          <a:stretch/>
        </p:blipFill>
        <p:spPr>
          <a:xfrm>
            <a:off x="44446" y="1292088"/>
            <a:ext cx="6046650" cy="311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2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569" y="119735"/>
            <a:ext cx="12985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79512" y="459200"/>
            <a:ext cx="8590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Wigilia</a:t>
            </a:r>
            <a:endParaRPr lang="pl-PL" dirty="0"/>
          </a:p>
          <a:p>
            <a:r>
              <a:rPr lang="pl-PL" dirty="0" smtClean="0"/>
              <a:t>Organizujemy również Wigilię, którą spędzamy we własnym </a:t>
            </a:r>
          </a:p>
          <a:p>
            <a:r>
              <a:rPr lang="pl-PL" dirty="0" smtClean="0"/>
              <a:t>gronie. Zawsze staramy się, aby było tradycyjne dwanaście potraw.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556792"/>
            <a:ext cx="9144000" cy="513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6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2" r="8428"/>
          <a:stretch/>
        </p:blipFill>
        <p:spPr>
          <a:xfrm>
            <a:off x="3983983" y="3068960"/>
            <a:ext cx="5141824" cy="3745873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866098" y="75376"/>
            <a:ext cx="5411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Bale Karnawałowe, Andrzejki</a:t>
            </a:r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598596"/>
            <a:ext cx="5244075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1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61612" y="152946"/>
            <a:ext cx="765205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Pierwszy Dzień Wiosny</a:t>
            </a:r>
          </a:p>
          <a:p>
            <a:r>
              <a:rPr lang="pl-PL" dirty="0" smtClean="0"/>
              <a:t>Co roku 21 marca idziemy przywitać Wiosnę.</a:t>
            </a:r>
          </a:p>
          <a:p>
            <a:r>
              <a:rPr lang="pl-PL" dirty="0" smtClean="0"/>
              <a:t>W tym celu zawsze wcześniej przygotowujemy Marzannę którą później palimy w wyznaczonym miejscu.</a:t>
            </a:r>
            <a:endParaRPr lang="pl-PL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570" y="152946"/>
            <a:ext cx="12985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2"/>
          <a:stretch/>
        </p:blipFill>
        <p:spPr>
          <a:xfrm>
            <a:off x="112426" y="1507164"/>
            <a:ext cx="8986206" cy="507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0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01153" y="33265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WIELKANOC</a:t>
            </a:r>
            <a:endParaRPr lang="pl-PL" sz="28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0" y="1095432"/>
            <a:ext cx="8195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Przed tymi świętami również przygotowujemy </a:t>
            </a:r>
            <a:r>
              <a:rPr lang="pl-PL" dirty="0"/>
              <a:t>stroiki i pocztówki dla </a:t>
            </a:r>
            <a:endParaRPr lang="pl-PL" dirty="0" smtClean="0"/>
          </a:p>
          <a:p>
            <a:r>
              <a:rPr lang="pl-PL" dirty="0" smtClean="0"/>
              <a:t>osób </a:t>
            </a:r>
            <a:r>
              <a:rPr lang="pl-PL" dirty="0"/>
              <a:t>nas wspierających oraz </a:t>
            </a:r>
            <a:r>
              <a:rPr lang="pl-PL" dirty="0" smtClean="0"/>
              <a:t>organizacji </a:t>
            </a:r>
            <a:r>
              <a:rPr lang="pl-PL" dirty="0"/>
              <a:t>z nami </a:t>
            </a:r>
            <a:r>
              <a:rPr lang="pl-PL" dirty="0" smtClean="0"/>
              <a:t>współpracujących.</a:t>
            </a: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570" y="0"/>
            <a:ext cx="12985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" t="-1276" r="11972" b="879"/>
          <a:stretch/>
        </p:blipFill>
        <p:spPr>
          <a:xfrm rot="5400000">
            <a:off x="-432131" y="2672491"/>
            <a:ext cx="4698720" cy="304338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884" y="3908630"/>
            <a:ext cx="5052330" cy="284193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9"/>
          <a:stretch/>
        </p:blipFill>
        <p:spPr>
          <a:xfrm>
            <a:off x="3623385" y="1741762"/>
            <a:ext cx="4572000" cy="23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4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9612" y="170461"/>
            <a:ext cx="88569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Niedziela Palmowa</a:t>
            </a:r>
          </a:p>
          <a:p>
            <a:r>
              <a:rPr lang="pl-PL" dirty="0" smtClean="0"/>
              <a:t>W Niedzielę Palmową idziemy poświęcić naszą palmę, którą </a:t>
            </a:r>
          </a:p>
          <a:p>
            <a:r>
              <a:rPr lang="pl-PL" dirty="0" smtClean="0"/>
              <a:t>zawsze wcześniej wspólnie przygotowujemy. </a:t>
            </a:r>
          </a:p>
          <a:p>
            <a:r>
              <a:rPr lang="pl-PL" dirty="0" smtClean="0"/>
              <a:t>Co roku bierzemy udział w konkursie na Palmę Wielkanocną i od pięciu </a:t>
            </a:r>
          </a:p>
          <a:p>
            <a:r>
              <a:rPr lang="pl-PL" dirty="0" smtClean="0"/>
              <a:t>lat okazujemy się być bezkonkurencyjni.</a:t>
            </a:r>
            <a:endParaRPr lang="pl-PL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21" y="158711"/>
            <a:ext cx="12985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59" y="2680276"/>
            <a:ext cx="5905237" cy="331628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3" y="1755975"/>
            <a:ext cx="2777039" cy="494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9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60648"/>
            <a:ext cx="8280920" cy="6264695"/>
          </a:xfrm>
        </p:spPr>
        <p:txBody>
          <a:bodyPr/>
          <a:lstStyle/>
          <a:p>
            <a:pPr marL="0" indent="0" algn="ctr">
              <a:buNone/>
            </a:pPr>
            <a:r>
              <a:rPr lang="pl-PL" sz="4000" dirty="0" smtClean="0"/>
              <a:t>W Olecku nasza organizacja działa od 1995r. </a:t>
            </a:r>
          </a:p>
          <a:p>
            <a:pPr marL="0" indent="0">
              <a:buNone/>
            </a:pPr>
            <a:r>
              <a:rPr lang="pl-PL" sz="3600" dirty="0" smtClean="0"/>
              <a:t>Naszym celem jest:</a:t>
            </a:r>
          </a:p>
          <a:p>
            <a:r>
              <a:rPr lang="pl-PL" dirty="0" smtClean="0"/>
              <a:t>ochrona </a:t>
            </a:r>
            <a:r>
              <a:rPr lang="pl-PL" dirty="0"/>
              <a:t>dzieci przed patologią i wykluczeniem społecznym, złym traktowaniem, </a:t>
            </a:r>
            <a:endParaRPr lang="pl-PL" dirty="0" smtClean="0"/>
          </a:p>
          <a:p>
            <a:r>
              <a:rPr lang="pl-PL" dirty="0" smtClean="0"/>
              <a:t>bezprawnym </a:t>
            </a:r>
            <a:r>
              <a:rPr lang="pl-PL" dirty="0"/>
              <a:t>wykorzystaniem pracy dzieci, </a:t>
            </a:r>
            <a:r>
              <a:rPr lang="pl-PL" dirty="0" smtClean="0"/>
              <a:t>dyskryminacją,</a:t>
            </a:r>
          </a:p>
          <a:p>
            <a:r>
              <a:rPr lang="pl-PL" dirty="0" smtClean="0"/>
              <a:t>wszelkimi </a:t>
            </a:r>
            <a:r>
              <a:rPr lang="pl-PL" dirty="0"/>
              <a:t>formami przemocy, wykorzystywania i krzywdzenia dzieci.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9689"/>
            <a:ext cx="1584176" cy="131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80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399771" y="313492"/>
            <a:ext cx="434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 smtClean="0"/>
              <a:t>Śniadanie Wielkanocne</a:t>
            </a:r>
            <a:endParaRPr lang="pl-PL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21" y="158711"/>
            <a:ext cx="12985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836712"/>
            <a:ext cx="5898265" cy="331236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84" y="3573016"/>
            <a:ext cx="5580112" cy="313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3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140968"/>
            <a:ext cx="5436096" cy="362406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899592" y="191505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Dzień Mamy i Taty</a:t>
            </a:r>
            <a:endParaRPr lang="pl-PL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570" y="152946"/>
            <a:ext cx="12985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8" y="908720"/>
            <a:ext cx="5454174" cy="363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4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570" y="152946"/>
            <a:ext cx="12985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331640" y="197154"/>
            <a:ext cx="595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 smtClean="0"/>
              <a:t>Wycieczki z Okazji Dnia Dziecka</a:t>
            </a:r>
            <a:endParaRPr lang="pl-PL" sz="2800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1604" y="720343"/>
            <a:ext cx="7125112" cy="2448271"/>
          </a:xfrm>
        </p:spPr>
        <p:txBody>
          <a:bodyPr>
            <a:normAutofit/>
          </a:bodyPr>
          <a:lstStyle/>
          <a:p>
            <a:r>
              <a:rPr lang="pl-PL" dirty="0" smtClean="0"/>
              <a:t>Park Dinozaurów w Jurowcach pod Białymstokiem </a:t>
            </a:r>
          </a:p>
          <a:p>
            <a:r>
              <a:rPr lang="pl-PL" dirty="0" err="1"/>
              <a:t>Wolisko</a:t>
            </a:r>
            <a:r>
              <a:rPr lang="pl-PL" dirty="0"/>
              <a:t> Żubrów w Puszczy Boreckiej</a:t>
            </a:r>
          </a:p>
          <a:p>
            <a:r>
              <a:rPr lang="pl-PL" dirty="0"/>
              <a:t>Wąskotorówka Ełk lub </a:t>
            </a:r>
            <a:r>
              <a:rPr lang="pl-PL" dirty="0" smtClean="0"/>
              <a:t>Płociczno</a:t>
            </a:r>
          </a:p>
          <a:p>
            <a:r>
              <a:rPr lang="pl-PL" dirty="0" smtClean="0"/>
              <a:t>Ogród Bajek w Kaletniku</a:t>
            </a:r>
          </a:p>
          <a:p>
            <a:r>
              <a:rPr lang="pl-PL" dirty="0" err="1" smtClean="0"/>
              <a:t>Aqua</a:t>
            </a:r>
            <a:r>
              <a:rPr lang="pl-PL" dirty="0" smtClean="0"/>
              <a:t> Park w Suwałkach</a:t>
            </a:r>
          </a:p>
          <a:p>
            <a:r>
              <a:rPr lang="pl-PL" dirty="0" smtClean="0"/>
              <a:t>Sala zabaw „Tęcza” w Ełku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/>
          <a:stretch/>
        </p:blipFill>
        <p:spPr>
          <a:xfrm>
            <a:off x="3780330" y="2201560"/>
            <a:ext cx="5345654" cy="463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676456" cy="924475"/>
          </a:xfrm>
        </p:spPr>
        <p:txBody>
          <a:bodyPr/>
          <a:lstStyle/>
          <a:p>
            <a:pPr algn="ctr"/>
            <a:r>
              <a:rPr lang="pl-PL" sz="2800" b="1" dirty="0"/>
              <a:t>I Wiosenny Turniej Piłki Nożnej Świetlic Opiekuńczo-Wychowawczych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7" b="10234"/>
          <a:stretch/>
        </p:blipFill>
        <p:spPr>
          <a:xfrm>
            <a:off x="0" y="1510145"/>
            <a:ext cx="9144000" cy="46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924475"/>
          </a:xfrm>
        </p:spPr>
        <p:txBody>
          <a:bodyPr/>
          <a:lstStyle/>
          <a:p>
            <a:r>
              <a:rPr lang="pl-PL" sz="2800" dirty="0" smtClean="0"/>
              <a:t>Projekt pt. „Dzieciństwo - To Początek Drogi”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340768"/>
            <a:ext cx="7992888" cy="61352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 smtClean="0"/>
              <a:t>Zajęcia dla rodziców wskazujące skuteczne sposoby porozumiewania się z dziećmi i radzenia sobie w trudnych sytuacjach wychowawczych. W ramach projektu swój udział miały również dzieci.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88840"/>
            <a:ext cx="7704856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5279" y="116632"/>
            <a:ext cx="7125113" cy="432048"/>
          </a:xfrm>
        </p:spPr>
        <p:txBody>
          <a:bodyPr/>
          <a:lstStyle/>
          <a:p>
            <a:pPr algn="ctr"/>
            <a:r>
              <a:rPr lang="pl-PL" sz="2800" dirty="0" smtClean="0"/>
              <a:t>Konkursy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6819" y="476672"/>
            <a:ext cx="8856984" cy="1621639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Bierzemy udział w licznych konkursach organizowanych przez np.: </a:t>
            </a:r>
            <a:r>
              <a:rPr lang="pl-PL" dirty="0" err="1" smtClean="0"/>
              <a:t>Komlogo</a:t>
            </a:r>
            <a:r>
              <a:rPr lang="pl-PL" dirty="0" smtClean="0"/>
              <a:t>, Wydział Leśny Szkoły Głównej Gospodarstwa Wiejskiego. </a:t>
            </a:r>
          </a:p>
          <a:p>
            <a:pPr marL="0" indent="0">
              <a:buNone/>
            </a:pPr>
            <a:r>
              <a:rPr lang="pl-PL" dirty="0" smtClean="0"/>
              <a:t>W ostatnim czasie uczestniczyliśmy w konkursie „Drzewa Naszych Lasów”. Dzięki temu mogliśmy pojechać do Warszawy na ogólnopolskie obchody Dni Przyjaciół Lasu.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" b="15128"/>
          <a:stretch/>
        </p:blipFill>
        <p:spPr>
          <a:xfrm>
            <a:off x="611560" y="2170832"/>
            <a:ext cx="8316416" cy="46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6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3" y="260648"/>
            <a:ext cx="89644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Zbiórki żywności</a:t>
            </a:r>
          </a:p>
          <a:p>
            <a:r>
              <a:rPr lang="pl-PL" dirty="0" smtClean="0"/>
              <a:t>Uczestniczymy w zbiórkach żywności organizowanych przez Otwarte Drzwi.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9" t="5188" r="3788" b="3383"/>
          <a:stretch/>
        </p:blipFill>
        <p:spPr>
          <a:xfrm>
            <a:off x="380907" y="1060867"/>
            <a:ext cx="5063929" cy="364967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232" y="3212976"/>
            <a:ext cx="5113780" cy="339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8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856" y="188640"/>
            <a:ext cx="1296144" cy="107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67544" y="1150159"/>
            <a:ext cx="8280920" cy="487112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pl-PL" sz="2800" dirty="0"/>
          </a:p>
          <a:p>
            <a:pPr marL="0" indent="0">
              <a:buNone/>
            </a:pPr>
            <a:r>
              <a:rPr lang="pl-PL" sz="2800" dirty="0" smtClean="0"/>
              <a:t>Przez cały rok szkolny TPD prowadzi Środowiskowe </a:t>
            </a:r>
            <a:r>
              <a:rPr lang="pl-PL" sz="2800" dirty="0"/>
              <a:t>Ognisko Wychowawcze </a:t>
            </a:r>
            <a:r>
              <a:rPr lang="pl-PL" sz="2800" dirty="0" smtClean="0"/>
              <a:t>„PUCHATEK”.</a:t>
            </a:r>
          </a:p>
          <a:p>
            <a:pPr marL="0" indent="0">
              <a:buNone/>
            </a:pPr>
            <a:endParaRPr lang="pl-PL" sz="2800" dirty="0" smtClean="0"/>
          </a:p>
          <a:p>
            <a:pPr marL="0" indent="0">
              <a:buNone/>
            </a:pPr>
            <a:r>
              <a:rPr lang="pl-PL" sz="2800" dirty="0" smtClean="0"/>
              <a:t>Natomiast podczas ferii zimowych i letnich organizujemy:</a:t>
            </a:r>
            <a:endParaRPr lang="pl-PL" sz="2800" dirty="0"/>
          </a:p>
          <a:p>
            <a:r>
              <a:rPr lang="pl-PL" sz="2800" dirty="0" err="1"/>
              <a:t>p</a:t>
            </a:r>
            <a:r>
              <a:rPr lang="pl-PL" sz="2800" dirty="0" err="1" smtClean="0"/>
              <a:t>ółzimowiska</a:t>
            </a:r>
            <a:r>
              <a:rPr lang="pl-PL" sz="2800" dirty="0" smtClean="0"/>
              <a:t>,</a:t>
            </a:r>
          </a:p>
          <a:p>
            <a:r>
              <a:rPr lang="pl-PL" sz="2800" dirty="0"/>
              <a:t>z</a:t>
            </a:r>
            <a:r>
              <a:rPr lang="pl-PL" sz="2800" dirty="0" smtClean="0"/>
              <a:t>imowiska, </a:t>
            </a:r>
          </a:p>
          <a:p>
            <a:r>
              <a:rPr lang="pl-PL" sz="2800" dirty="0"/>
              <a:t>p</a:t>
            </a:r>
            <a:r>
              <a:rPr lang="pl-PL" sz="2800" dirty="0" smtClean="0"/>
              <a:t>ółkolonie,</a:t>
            </a:r>
          </a:p>
          <a:p>
            <a:r>
              <a:rPr lang="pl-PL" sz="2800" dirty="0"/>
              <a:t>k</a:t>
            </a:r>
            <a:r>
              <a:rPr lang="pl-PL" sz="2800" dirty="0" smtClean="0"/>
              <a:t>olonie.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/>
              <a:t>Ponadto prowadzimy zbiórkę odzieży i zabawek.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66070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55584" y="737622"/>
            <a:ext cx="9185015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				</a:t>
            </a:r>
            <a:r>
              <a:rPr lang="pl-PL" sz="2800" dirty="0" err="1" smtClean="0"/>
              <a:t>Półzimowiska</a:t>
            </a:r>
            <a:r>
              <a:rPr lang="pl-PL" sz="2800" dirty="0" smtClean="0"/>
              <a:t> </a:t>
            </a:r>
          </a:p>
          <a:p>
            <a:r>
              <a:rPr lang="pl-PL" dirty="0" smtClean="0"/>
              <a:t>Stacjonujemy w Świetlicy „Puchatek”, jednak większość czasu spędzamy </a:t>
            </a:r>
          </a:p>
          <a:p>
            <a:r>
              <a:rPr lang="pl-PL" dirty="0"/>
              <a:t>p</a:t>
            </a:r>
            <a:r>
              <a:rPr lang="pl-PL" dirty="0" smtClean="0"/>
              <a:t>o za nią. Organizujemy zajęcia na terenie Olecka oraz wycieczki </a:t>
            </a:r>
          </a:p>
          <a:p>
            <a:r>
              <a:rPr lang="pl-PL" dirty="0" smtClean="0"/>
              <a:t>w różne ciekawe miejsca np. do Gołdapi na Piękną Górę, Ełku do </a:t>
            </a:r>
          </a:p>
          <a:p>
            <a:r>
              <a:rPr lang="pl-PL" dirty="0" smtClean="0"/>
              <a:t>Sali Zabaw „Tęcza”, na basen, uczestniczymy w warsztatach organizowanych </a:t>
            </a:r>
          </a:p>
          <a:p>
            <a:r>
              <a:rPr lang="pl-PL" dirty="0" smtClean="0"/>
              <a:t>przez GOK „Mazury Garbate”.</a:t>
            </a:r>
            <a:endParaRPr lang="pl-PL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05" y="2780928"/>
            <a:ext cx="7174191" cy="390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11814"/>
            <a:ext cx="12985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08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9" r="8348"/>
          <a:stretch/>
        </p:blipFill>
        <p:spPr>
          <a:xfrm>
            <a:off x="4335962" y="35860"/>
            <a:ext cx="4808038" cy="320932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39" y="168606"/>
            <a:ext cx="4427528" cy="294383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35267"/>
            <a:ext cx="4644008" cy="308777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861"/>
            <a:ext cx="4653748" cy="289513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t="4544" r="13984" b="18285"/>
          <a:stretch/>
        </p:blipFill>
        <p:spPr>
          <a:xfrm>
            <a:off x="2507486" y="2348880"/>
            <a:ext cx="3656952" cy="230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4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8115" y="0"/>
            <a:ext cx="802912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 			Zimowiska</a:t>
            </a:r>
          </a:p>
          <a:p>
            <a:r>
              <a:rPr lang="pl-PL" dirty="0" smtClean="0"/>
              <a:t>Jak do tej pory zorganizowaliśmy zimowisko w Szklarskiej Porębie, </a:t>
            </a:r>
          </a:p>
          <a:p>
            <a:r>
              <a:rPr lang="pl-PL" dirty="0" smtClean="0"/>
              <a:t>Wiśle, Zawoi Wełczy, gdzie dzieci mogły nauczyć się jazdy na </a:t>
            </a:r>
          </a:p>
          <a:p>
            <a:r>
              <a:rPr lang="pl-PL" dirty="0" smtClean="0"/>
              <a:t>nartach, uczestniczyć w różnych zabawach zimowych oraz spędzić </a:t>
            </a:r>
          </a:p>
          <a:p>
            <a:r>
              <a:rPr lang="pl-PL" dirty="0" smtClean="0"/>
              <a:t>aktywnie czas.</a:t>
            </a: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727" y="90870"/>
            <a:ext cx="12985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" r="24848" b="7417"/>
          <a:stretch/>
        </p:blipFill>
        <p:spPr>
          <a:xfrm>
            <a:off x="114535" y="1556792"/>
            <a:ext cx="4824536" cy="386715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"/>
          <a:stretch/>
        </p:blipFill>
        <p:spPr>
          <a:xfrm>
            <a:off x="4211960" y="4005064"/>
            <a:ext cx="4716016" cy="293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9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692696"/>
            <a:ext cx="894494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				Półkolonie</a:t>
            </a:r>
          </a:p>
          <a:p>
            <a:r>
              <a:rPr lang="pl-PL" dirty="0" smtClean="0"/>
              <a:t>Podczas półkolonii również stacjonujemy w „Puchatku”, ale większość </a:t>
            </a:r>
          </a:p>
          <a:p>
            <a:r>
              <a:rPr lang="pl-PL" dirty="0" smtClean="0"/>
              <a:t>zajęć organizujemy na świeżym powietrzu, np. wyjścia na plażę, </a:t>
            </a:r>
          </a:p>
          <a:p>
            <a:r>
              <a:rPr lang="pl-PL" dirty="0" smtClean="0"/>
              <a:t>gry i zabawy ruchowe, wyjeżdżamy też na wycieczki</a:t>
            </a:r>
            <a:r>
              <a:rPr lang="pl-PL" dirty="0"/>
              <a:t> </a:t>
            </a:r>
            <a:r>
              <a:rPr lang="pl-PL" dirty="0" smtClean="0"/>
              <a:t>np.: statek w Giżycku </a:t>
            </a:r>
          </a:p>
          <a:p>
            <a:r>
              <a:rPr lang="pl-PL" dirty="0" smtClean="0"/>
              <a:t>lub Augustowie, wąskotorówka w Ełku lub Płocicznie, Wioska Ściborska </a:t>
            </a:r>
          </a:p>
          <a:p>
            <a:r>
              <a:rPr lang="pl-PL" dirty="0" smtClean="0"/>
              <a:t>w Baniach Mazurskich i wiele innych. </a:t>
            </a:r>
            <a:r>
              <a:rPr lang="pl-PL" dirty="0"/>
              <a:t>O</a:t>
            </a:r>
            <a:r>
              <a:rPr lang="pl-PL" dirty="0" smtClean="0"/>
              <a:t>dwiedziło nas również </a:t>
            </a:r>
          </a:p>
          <a:p>
            <a:r>
              <a:rPr lang="pl-PL" dirty="0" smtClean="0"/>
              <a:t>Mobilne Planetarium.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573" y="0"/>
            <a:ext cx="12985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2"/>
          <a:stretch/>
        </p:blipFill>
        <p:spPr>
          <a:xfrm>
            <a:off x="1312765" y="3055284"/>
            <a:ext cx="6516216" cy="380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3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32"/>
            <a:ext cx="4235402" cy="281609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9" r="19635"/>
          <a:stretch/>
        </p:blipFill>
        <p:spPr>
          <a:xfrm>
            <a:off x="1979713" y="2216726"/>
            <a:ext cx="3365158" cy="219565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018" y="3861048"/>
            <a:ext cx="4091021" cy="272009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t="21266" r="2826" b="22706"/>
          <a:stretch/>
        </p:blipFill>
        <p:spPr>
          <a:xfrm>
            <a:off x="0" y="4293267"/>
            <a:ext cx="5344871" cy="256473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87" y="56008"/>
            <a:ext cx="4338813" cy="288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2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52946"/>
            <a:ext cx="70907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			Kolonie</a:t>
            </a:r>
          </a:p>
          <a:p>
            <a:r>
              <a:rPr lang="pl-PL" dirty="0"/>
              <a:t>-</a:t>
            </a:r>
            <a:r>
              <a:rPr lang="pl-PL" dirty="0" smtClean="0"/>
              <a:t> Nad morzem: Dąbki, </a:t>
            </a:r>
            <a:r>
              <a:rPr lang="pl-PL" dirty="0" err="1" smtClean="0"/>
              <a:t>Sobieszewo</a:t>
            </a:r>
            <a:r>
              <a:rPr lang="pl-PL" dirty="0" smtClean="0"/>
              <a:t>, Mikoszewo, Jarosławiec</a:t>
            </a:r>
          </a:p>
          <a:p>
            <a:r>
              <a:rPr lang="pl-PL" dirty="0" smtClean="0"/>
              <a:t>- W górach: Zakopane, Zawoja Wełcza, Wisła</a:t>
            </a: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570" y="152946"/>
            <a:ext cx="12985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8"/>
            <a:ext cx="5004048" cy="375303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2" t="5548" r="6440"/>
          <a:stretch/>
        </p:blipFill>
        <p:spPr>
          <a:xfrm>
            <a:off x="3629890" y="1330036"/>
            <a:ext cx="5500255" cy="34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1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TM01972873[[fn=Lato]]</Template>
  <TotalTime>698</TotalTime>
  <Words>444</Words>
  <Application>Microsoft Office PowerPoint</Application>
  <PresentationFormat>Pokaz na ekranie (4:3)</PresentationFormat>
  <Paragraphs>85</Paragraphs>
  <Slides>26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Summer</vt:lpstr>
      <vt:lpstr>Towarzystwo Przyjaciół Dzieci W Olecku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 Wiosenny Turniej Piłki Nożnej Świetlic Opiekuńczo-Wychowawczych </vt:lpstr>
      <vt:lpstr>Projekt pt. „Dzieciństwo - To Początek Drogi”</vt:lpstr>
      <vt:lpstr>Konkursy</vt:lpstr>
      <vt:lpstr>Prezentacja programu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Towarzystwo Przyjaciół Dzieci W Olecku</dc:title>
  <dc:creator>Anna</dc:creator>
  <cp:lastModifiedBy>Lenovo</cp:lastModifiedBy>
  <cp:revision>52</cp:revision>
  <dcterms:created xsi:type="dcterms:W3CDTF">2015-05-08T11:03:51Z</dcterms:created>
  <dcterms:modified xsi:type="dcterms:W3CDTF">2015-05-12T12:02:45Z</dcterms:modified>
</cp:coreProperties>
</file>